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1"/>
  </p:notesMasterIdLst>
  <p:handoutMasterIdLst>
    <p:handoutMasterId r:id="rId32"/>
  </p:handoutMasterIdLst>
  <p:sldIdLst>
    <p:sldId id="1046" r:id="rId2"/>
    <p:sldId id="256" r:id="rId3"/>
    <p:sldId id="1000" r:id="rId4"/>
    <p:sldId id="1072" r:id="rId5"/>
    <p:sldId id="1076" r:id="rId6"/>
    <p:sldId id="1073" r:id="rId7"/>
    <p:sldId id="1074" r:id="rId8"/>
    <p:sldId id="1075" r:id="rId9"/>
    <p:sldId id="1077" r:id="rId10"/>
    <p:sldId id="1078" r:id="rId11"/>
    <p:sldId id="1079" r:id="rId12"/>
    <p:sldId id="1080" r:id="rId13"/>
    <p:sldId id="1081" r:id="rId14"/>
    <p:sldId id="1082" r:id="rId15"/>
    <p:sldId id="1083" r:id="rId16"/>
    <p:sldId id="1084" r:id="rId17"/>
    <p:sldId id="1085" r:id="rId18"/>
    <p:sldId id="1086" r:id="rId19"/>
    <p:sldId id="1087" r:id="rId20"/>
    <p:sldId id="1088" r:id="rId21"/>
    <p:sldId id="1089" r:id="rId22"/>
    <p:sldId id="1090" r:id="rId23"/>
    <p:sldId id="1093" r:id="rId24"/>
    <p:sldId id="1091" r:id="rId25"/>
    <p:sldId id="1092" r:id="rId26"/>
    <p:sldId id="1095" r:id="rId27"/>
    <p:sldId id="1094" r:id="rId28"/>
    <p:sldId id="1096" r:id="rId29"/>
    <p:sldId id="1097" r:id="rId30"/>
  </p:sldIdLst>
  <p:sldSz cx="9144000" cy="6858000" type="screen4x3"/>
  <p:notesSz cx="6797675" cy="9874250"/>
  <p:defaultTextStyle>
    <a:defPPr>
      <a:defRPr lang="ko-KR"/>
    </a:defPPr>
    <a:lvl1pPr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1pPr>
    <a:lvl2pPr marL="4572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2pPr>
    <a:lvl3pPr marL="9144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3pPr>
    <a:lvl4pPr marL="13716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4pPr>
    <a:lvl5pPr marL="18288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CC"/>
    <a:srgbClr val="007A37"/>
    <a:srgbClr val="CCCC00"/>
    <a:srgbClr val="E5FB9D"/>
    <a:srgbClr val="F5C2A3"/>
    <a:srgbClr val="C1CAD7"/>
    <a:srgbClr val="FFCC99"/>
    <a:srgbClr val="FFCCCC"/>
    <a:srgbClr val="C1DDFF"/>
    <a:srgbClr val="2B12BE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2562" autoAdjust="0"/>
    <p:restoredTop sz="96500" autoAdjust="0"/>
  </p:normalViewPr>
  <p:slideViewPr>
    <p:cSldViewPr>
      <p:cViewPr>
        <p:scale>
          <a:sx n="125" d="100"/>
          <a:sy n="125" d="100"/>
        </p:scale>
        <p:origin x="108" y="2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-732" y="-102"/>
      </p:cViewPr>
      <p:guideLst>
        <p:guide orient="horz" pos="3110"/>
        <p:guide pos="2142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0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6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379542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임베디드 네트워크 프로그래밍</a:t>
            </a:r>
          </a:p>
        </p:txBody>
      </p:sp>
      <p:sp>
        <p:nvSpPr>
          <p:cNvPr id="206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fld id="{CDA4D6CB-903A-48C0-B37F-F59E433F25F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758507" y="127124"/>
            <a:ext cx="2187356" cy="222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000" b="1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296" y="156226"/>
            <a:ext cx="2331761" cy="192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000" b="1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57238" y="557213"/>
            <a:ext cx="5451475" cy="4087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29952" y="5247277"/>
            <a:ext cx="5282183" cy="3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29854" y="9214129"/>
            <a:ext cx="2474645" cy="232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100" b="1">
                <a:solidFill>
                  <a:schemeClr val="bg2"/>
                </a:solidFill>
                <a:latin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임베디드 네트워크 프로그래밍</a:t>
            </a:r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7494" y="9214129"/>
            <a:ext cx="2616011" cy="232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100" b="1">
                <a:solidFill>
                  <a:schemeClr val="bg2"/>
                </a:solidFill>
                <a:latin typeface="굴림" pitchFamily="50" charset="-127"/>
              </a:defRPr>
            </a:lvl1pPr>
          </a:lstStyle>
          <a:p>
            <a:pPr>
              <a:defRPr/>
            </a:pPr>
            <a:fld id="{528D7AEC-35C8-4F62-95B2-1C8C06EADAF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grpSp>
        <p:nvGrpSpPr>
          <p:cNvPr id="14344" name="Group 13"/>
          <p:cNvGrpSpPr>
            <a:grpSpLocks/>
          </p:cNvGrpSpPr>
          <p:nvPr/>
        </p:nvGrpSpPr>
        <p:grpSpPr bwMode="auto">
          <a:xfrm>
            <a:off x="758507" y="4806175"/>
            <a:ext cx="5423548" cy="4251732"/>
            <a:chOff x="345" y="2653"/>
            <a:chExt cx="3720" cy="2676"/>
          </a:xfrm>
        </p:grpSpPr>
        <p:grpSp>
          <p:nvGrpSpPr>
            <p:cNvPr id="14346" name="Group 11"/>
            <p:cNvGrpSpPr>
              <a:grpSpLocks/>
            </p:cNvGrpSpPr>
            <p:nvPr/>
          </p:nvGrpSpPr>
          <p:grpSpPr bwMode="auto">
            <a:xfrm>
              <a:off x="345" y="2653"/>
              <a:ext cx="3720" cy="2676"/>
              <a:chOff x="164" y="2562"/>
              <a:chExt cx="3944" cy="2602"/>
            </a:xfrm>
          </p:grpSpPr>
          <p:sp>
            <p:nvSpPr>
              <p:cNvPr id="29704" name="Rectangle 8"/>
              <p:cNvSpPr>
                <a:spLocks noChangeArrowheads="1"/>
              </p:cNvSpPr>
              <p:nvPr/>
            </p:nvSpPr>
            <p:spPr bwMode="auto">
              <a:xfrm>
                <a:off x="164" y="2562"/>
                <a:ext cx="3944" cy="2602"/>
              </a:xfrm>
              <a:prstGeom prst="rect">
                <a:avLst/>
              </a:prstGeom>
              <a:noFill/>
              <a:ln w="9525" algn="ctr">
                <a:solidFill>
                  <a:schemeClr val="bg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29705" name="Rectangle 9"/>
              <p:cNvSpPr>
                <a:spLocks noChangeArrowheads="1"/>
              </p:cNvSpPr>
              <p:nvPr/>
            </p:nvSpPr>
            <p:spPr bwMode="auto">
              <a:xfrm>
                <a:off x="219" y="2780"/>
                <a:ext cx="3856" cy="52"/>
              </a:xfrm>
              <a:prstGeom prst="rect">
                <a:avLst/>
              </a:prstGeom>
              <a:solidFill>
                <a:srgbClr val="E7EFF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pic>
            <p:nvPicPr>
              <p:cNvPr id="14350" name="Picture 10" descr="MCj02376270000[1]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64" y="2574"/>
                <a:ext cx="313" cy="3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9708" name="Text Box 12"/>
            <p:cNvSpPr txBox="1">
              <a:spLocks noChangeArrowheads="1"/>
            </p:cNvSpPr>
            <p:nvPr/>
          </p:nvSpPr>
          <p:spPr bwMode="auto">
            <a:xfrm>
              <a:off x="374" y="2678"/>
              <a:ext cx="999" cy="21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99029" tIns="49514" rIns="99029" bIns="49514">
              <a:spAutoFit/>
            </a:bodyPr>
            <a:lstStyle/>
            <a:p>
              <a:pPr defTabSz="952914">
                <a:spcBef>
                  <a:spcPct val="50000"/>
                </a:spcBef>
                <a:defRPr/>
              </a:pPr>
              <a:r>
                <a:rPr lang="en-US" altLang="ko-KR" sz="2400" i="1" baseline="-25000" dirty="0">
                  <a:latin typeface="Lucida Handwriting" pitchFamily="66" charset="0"/>
                  <a:ea typeface="HY동녘B" pitchFamily="18" charset="-127"/>
                </a:rPr>
                <a:t>Memo</a:t>
              </a:r>
            </a:p>
          </p:txBody>
        </p:sp>
      </p:grp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328334" y="9136017"/>
            <a:ext cx="6139493" cy="78111"/>
          </a:xfrm>
          <a:prstGeom prst="rect">
            <a:avLst/>
          </a:prstGeom>
          <a:solidFill>
            <a:schemeClr val="bg2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88102" tIns="44051" rIns="88102" bIns="44051" anchor="ctr"/>
          <a:lstStyle/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8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8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altLang="ko-KR" smtClean="0"/>
              <a:t>임베디드 네트워크 프로그래밍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086A83-B79A-482B-AEBE-69E3008FC628}" type="slidenum">
              <a:rPr lang="en-US" altLang="ko-KR" smtClean="0"/>
              <a:pPr/>
              <a:t>2</a:t>
            </a:fld>
            <a:endParaRPr lang="en-US" altLang="ko-KR" smtClean="0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5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N:\프리렉_안드로이드\안드로이드_배경화면.bmp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6551613"/>
            <a:ext cx="9144000" cy="322262"/>
          </a:xfrm>
          <a:prstGeom prst="rect">
            <a:avLst/>
          </a:prstGeom>
          <a:solidFill>
            <a:srgbClr val="F5F4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4000">
                <a:latin typeface="HY동녘M" pitchFamily="18" charset="-127"/>
                <a:ea typeface="HY동녘M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0013" y="3886200"/>
            <a:ext cx="6403975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42B7E-5AF0-4600-A2DF-CD34F0E1CDB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E77AC-9929-4C33-87DF-0DE3F03166C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15125" y="30163"/>
            <a:ext cx="2178050" cy="627856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80975" y="30163"/>
            <a:ext cx="6381750" cy="627856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BDBF0-8EF7-4FF5-B06C-3E9D83E2459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975" y="30163"/>
            <a:ext cx="8712200" cy="7048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180975" y="1125538"/>
            <a:ext cx="4243388" cy="5183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6763" y="1125538"/>
            <a:ext cx="4243387" cy="5183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65EE9-2898-4466-BE6C-7419748EB02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975" y="30163"/>
            <a:ext cx="8712200" cy="7048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180975" y="1125538"/>
            <a:ext cx="8639175" cy="5183187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41210F-96CF-4DA5-B8EE-2B53473A7DE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F7F259-3167-4BF3-92F1-6CDD4C78E38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714A43-69CB-41F6-8124-F5CAA56D55C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80975" y="1125538"/>
            <a:ext cx="4243388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6763" y="1125538"/>
            <a:ext cx="4243387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3CC395-B352-4C4A-815E-B73315539A8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47B06-4720-4B96-93B7-9EE9226E0B5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975D45-F8D3-4C19-8B1A-C3664BAA199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D08CDA-443C-4914-BACA-E912DC4ECAE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4C842-9FC9-449C-9F3C-4ABADFE3BD4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CA8903-CD6F-4F72-9833-54FCC45E84E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N:\프리렉_안드로이드\안드로이드_배경화면.bmp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  <p:sp>
        <p:nvSpPr>
          <p:cNvPr id="102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0975" y="1317647"/>
            <a:ext cx="8639175" cy="518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0" y="6551613"/>
            <a:ext cx="9144000" cy="322262"/>
          </a:xfrm>
          <a:prstGeom prst="rect">
            <a:avLst/>
          </a:prstGeom>
          <a:solidFill>
            <a:srgbClr val="F5F4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2663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1613" y="6557963"/>
            <a:ext cx="2135187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pPr>
              <a:defRPr/>
            </a:pPr>
            <a:fld id="{8566088C-706F-4CC8-8768-8EBB644C0DF3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2663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57963"/>
            <a:ext cx="2895600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80975" y="785794"/>
            <a:ext cx="871220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동녘M" pitchFamily="18" charset="-127"/>
          <a:ea typeface="HY동녘M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9pPr>
    </p:titleStyle>
    <p:bodyStyle>
      <a:lvl1pPr marL="531813" indent="-531813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r"/>
        <a:defRPr kumimoji="1" sz="2400" b="1">
          <a:solidFill>
            <a:schemeClr val="tx1"/>
          </a:solidFill>
          <a:latin typeface="HY동녘M" pitchFamily="18" charset="-127"/>
          <a:ea typeface="HY동녘M" pitchFamily="18" charset="-127"/>
          <a:cs typeface="+mn-cs"/>
        </a:defRPr>
      </a:lvl1pPr>
      <a:lvl2pPr marL="990600" indent="-458788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w"/>
        <a:defRPr kumimoji="1" sz="2000">
          <a:solidFill>
            <a:schemeClr val="tx1"/>
          </a:solidFill>
          <a:latin typeface="HY동녘M" pitchFamily="18" charset="-127"/>
          <a:ea typeface="HY동녘M" pitchFamily="18" charset="-127"/>
        </a:defRPr>
      </a:lvl2pPr>
      <a:lvl3pPr marL="1370013" indent="-379413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§"/>
        <a:defRPr kumimoji="1" sz="1900">
          <a:solidFill>
            <a:schemeClr val="tx1"/>
          </a:solidFill>
          <a:latin typeface="HY동녘M" pitchFamily="18" charset="-127"/>
          <a:ea typeface="HY동녘M" pitchFamily="18" charset="-127"/>
        </a:defRPr>
      </a:lvl3pPr>
      <a:lvl4pPr marL="1697038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Char char="•"/>
        <a:defRPr kumimoji="1" sz="1600">
          <a:solidFill>
            <a:schemeClr val="tx1"/>
          </a:solidFill>
          <a:latin typeface="HY동녘M" pitchFamily="18" charset="-127"/>
          <a:ea typeface="HY동녘M" pitchFamily="18" charset="-127"/>
        </a:defRPr>
      </a:lvl4pPr>
      <a:lvl5pPr marL="2141538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HY동녘M" pitchFamily="18" charset="-127"/>
          <a:ea typeface="HY동녘M" pitchFamily="18" charset="-127"/>
        </a:defRPr>
      </a:lvl5pPr>
      <a:lvl6pPr marL="25987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6pPr>
      <a:lvl7pPr marL="30559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7pPr>
      <a:lvl8pPr marL="35131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8pPr>
      <a:lvl9pPr marL="39703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742B7E-5AF0-4600-A2DF-CD34F0E1CDB1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  <p:pic>
        <p:nvPicPr>
          <p:cNvPr id="1026" name="Picture 2" descr="N:\프리렉_안드로이드\안드로이드 시작화면_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XMLDraw</a:t>
            </a:r>
            <a:r>
              <a:rPr lang="en-US" altLang="ko-KR" dirty="0" smtClean="0"/>
              <a:t> (3)</a:t>
            </a:r>
          </a:p>
          <a:p>
            <a:pPr lvl="1"/>
            <a:r>
              <a:rPr lang="en-US" altLang="ko-KR" dirty="0" smtClean="0"/>
              <a:t>main.xml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pic>
        <p:nvPicPr>
          <p:cNvPr id="6146" name="Picture 2" descr="H:\Unlocking_Android_Lecture\Chapter9\Snap6.tif"/>
          <p:cNvPicPr>
            <a:picLocks noChangeAspect="1" noChangeArrowheads="1"/>
          </p:cNvPicPr>
          <p:nvPr/>
        </p:nvPicPr>
        <p:blipFill>
          <a:blip r:embed="rId2"/>
          <a:srcRect l="279"/>
          <a:stretch>
            <a:fillRect/>
          </a:stretch>
        </p:blipFill>
        <p:spPr bwMode="auto">
          <a:xfrm>
            <a:off x="1089660" y="2443175"/>
            <a:ext cx="6487453" cy="27717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XMLDraw</a:t>
            </a:r>
            <a:r>
              <a:rPr lang="en-US" altLang="ko-KR" dirty="0" smtClean="0"/>
              <a:t> (3)</a:t>
            </a:r>
          </a:p>
          <a:p>
            <a:pPr lvl="1"/>
            <a:r>
              <a:rPr lang="en-US" altLang="ko-KR" dirty="0" smtClean="0"/>
              <a:t>XMLDraw.java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pic>
        <p:nvPicPr>
          <p:cNvPr id="7170" name="Picture 2" descr="H:\Unlocking_Android_Lecture\Chapter9\Snap7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428868"/>
            <a:ext cx="6899251" cy="250033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XMLDraw</a:t>
            </a:r>
            <a:r>
              <a:rPr lang="en-US" altLang="ko-KR" dirty="0" smtClean="0"/>
              <a:t> (4)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pic>
        <p:nvPicPr>
          <p:cNvPr id="8194" name="Picture 2" descr="H:\Unlocking_Android_Lecture\Chapter9\Snap8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2000240"/>
            <a:ext cx="6072230" cy="40993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XMLDraw2 (1)</a:t>
            </a:r>
          </a:p>
          <a:p>
            <a:pPr lvl="1"/>
            <a:r>
              <a:rPr lang="en-US" altLang="ko-KR" dirty="0" smtClean="0"/>
              <a:t>main.xml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pic>
        <p:nvPicPr>
          <p:cNvPr id="9218" name="Picture 2" descr="H:\Unlocking_Android_Lecture\Chapter9\Snap9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2214554"/>
            <a:ext cx="5676900" cy="4371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XMLDraw2 (2)</a:t>
            </a:r>
          </a:p>
          <a:p>
            <a:pPr lvl="1"/>
            <a:r>
              <a:rPr lang="en-US" altLang="ko-KR" dirty="0" smtClean="0"/>
              <a:t>res/</a:t>
            </a:r>
            <a:r>
              <a:rPr lang="en-US" altLang="ko-KR" dirty="0" err="1" smtClean="0"/>
              <a:t>drawable-hdpi</a:t>
            </a:r>
            <a:r>
              <a:rPr lang="en-US" altLang="ko-KR" dirty="0" smtClean="0"/>
              <a:t>/shape1.xml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pic>
        <p:nvPicPr>
          <p:cNvPr id="10242" name="Picture 2" descr="H:\Unlocking_Android_Lecture\Chapter9\Snap10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2500306"/>
            <a:ext cx="6181725" cy="19335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XMLDraw2 (3)</a:t>
            </a:r>
          </a:p>
          <a:p>
            <a:pPr lvl="1"/>
            <a:r>
              <a:rPr lang="en-US" altLang="ko-KR" dirty="0" smtClean="0"/>
              <a:t>res/</a:t>
            </a:r>
            <a:r>
              <a:rPr lang="en-US" altLang="ko-KR" dirty="0" err="1" smtClean="0"/>
              <a:t>drawable-hdpi</a:t>
            </a:r>
            <a:r>
              <a:rPr lang="en-US" altLang="ko-KR" dirty="0" smtClean="0"/>
              <a:t>/shape2.xml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pic>
        <p:nvPicPr>
          <p:cNvPr id="11266" name="Picture 2" descr="H:\Unlocking_Android_Lecture\Chapter9\Snap1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2571744"/>
            <a:ext cx="5810250" cy="24574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XMLDraw2 (4)</a:t>
            </a:r>
          </a:p>
          <a:p>
            <a:pPr lvl="1"/>
            <a:r>
              <a:rPr lang="en-US" altLang="ko-KR" dirty="0" smtClean="0"/>
              <a:t>res/</a:t>
            </a:r>
            <a:r>
              <a:rPr lang="en-US" altLang="ko-KR" dirty="0" err="1" smtClean="0"/>
              <a:t>drawable-hdpi</a:t>
            </a:r>
            <a:r>
              <a:rPr lang="en-US" altLang="ko-KR" dirty="0" smtClean="0"/>
              <a:t>/shape3.xml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pic>
        <p:nvPicPr>
          <p:cNvPr id="12290" name="Picture 2" descr="H:\Unlocking_Android_Lecture\Chapter9\Snap1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2571744"/>
            <a:ext cx="6048375" cy="2200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XMLDraw2 (5)</a:t>
            </a:r>
          </a:p>
          <a:p>
            <a:pPr lvl="1"/>
            <a:r>
              <a:rPr lang="en-US" altLang="ko-KR" dirty="0" smtClean="0"/>
              <a:t>res/</a:t>
            </a:r>
            <a:r>
              <a:rPr lang="en-US" altLang="ko-KR" dirty="0" err="1" smtClean="0"/>
              <a:t>drawable-hdpi</a:t>
            </a:r>
            <a:r>
              <a:rPr lang="en-US" altLang="ko-KR" dirty="0" smtClean="0"/>
              <a:t>/line.xml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pic>
        <p:nvPicPr>
          <p:cNvPr id="13314" name="Picture 2" descr="H:\Unlocking_Android_Lecture\Chapter9\Snap1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500306"/>
            <a:ext cx="6229350" cy="2476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XMLDraw2 (6)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pic>
        <p:nvPicPr>
          <p:cNvPr id="14338" name="Picture 2" descr="H:\Unlocking_Android_Lecture\Chapter9\Snap14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2000240"/>
            <a:ext cx="6581803" cy="444334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애니메이션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안드로이드에서</a:t>
            </a:r>
            <a:r>
              <a:rPr lang="ko-KR" altLang="en-US" dirty="0" smtClean="0"/>
              <a:t> 애니메이션 표현 방법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XML</a:t>
            </a:r>
            <a:r>
              <a:rPr lang="ko-KR" altLang="en-US" dirty="0" smtClean="0"/>
              <a:t>을 이용한 애니메이션 효과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그래픽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기반의 </a:t>
            </a:r>
            <a:r>
              <a:rPr lang="en-US" altLang="ko-KR" dirty="0" smtClean="0"/>
              <a:t>frame by frame </a:t>
            </a:r>
            <a:r>
              <a:rPr lang="ko-KR" altLang="en-US" dirty="0" smtClean="0"/>
              <a:t>애니메이션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OpenGL ES </a:t>
            </a:r>
            <a:r>
              <a:rPr lang="ko-KR" altLang="en-US" dirty="0" smtClean="0"/>
              <a:t>기반의 애니메이션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1B502AD-A38D-409E-9D78-DF6C71692158}" type="slidenum">
              <a:rPr lang="en-US" altLang="ko-KR"/>
              <a:pPr>
                <a:defRPr/>
              </a:pPr>
              <a:t>2</a:t>
            </a:fld>
            <a:endParaRPr lang="en-US" altLang="ko-KR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4348" y="1643050"/>
            <a:ext cx="7772400" cy="1470025"/>
          </a:xfrm>
        </p:spPr>
        <p:txBody>
          <a:bodyPr/>
          <a:lstStyle/>
          <a:p>
            <a:pPr eaLnBrk="1" hangingPunct="1"/>
            <a:r>
              <a:rPr lang="ko-KR" altLang="en-US" sz="5400" dirty="0" err="1" smtClean="0">
                <a:latin typeface="HY동녘M" pitchFamily="18" charset="-127"/>
                <a:ea typeface="HY동녘M" pitchFamily="18" charset="-127"/>
              </a:rPr>
              <a:t>언로킹</a:t>
            </a:r>
            <a:r>
              <a:rPr lang="ko-KR" altLang="en-US" sz="5400" dirty="0" smtClean="0">
                <a:latin typeface="HY동녘M" pitchFamily="18" charset="-127"/>
                <a:ea typeface="HY동녘M" pitchFamily="18" charset="-127"/>
              </a:rPr>
              <a:t> </a:t>
            </a:r>
            <a:r>
              <a:rPr lang="ko-KR" altLang="en-US" sz="5400" dirty="0" err="1" smtClean="0">
                <a:latin typeface="HY동녘M" pitchFamily="18" charset="-127"/>
                <a:ea typeface="HY동녘M" pitchFamily="18" charset="-127"/>
              </a:rPr>
              <a:t>안드로이드</a:t>
            </a:r>
            <a:r>
              <a:rPr lang="en-US" altLang="ko-KR" sz="5400" dirty="0" smtClean="0">
                <a:latin typeface="HY동녘M" pitchFamily="18" charset="-127"/>
                <a:ea typeface="HY동녘M" pitchFamily="18" charset="-127"/>
              </a:rPr>
              <a:t/>
            </a:r>
            <a:br>
              <a:rPr lang="en-US" altLang="ko-KR" sz="5400" dirty="0" smtClean="0">
                <a:latin typeface="HY동녘M" pitchFamily="18" charset="-127"/>
                <a:ea typeface="HY동녘M" pitchFamily="18" charset="-127"/>
              </a:rPr>
            </a:br>
            <a:r>
              <a:rPr lang="en-US" altLang="ko-KR" sz="5400" dirty="0" smtClean="0">
                <a:latin typeface="HY동녘M" pitchFamily="18" charset="-127"/>
                <a:ea typeface="HY동녘M" pitchFamily="18" charset="-127"/>
              </a:rPr>
              <a:t>Unlocking Android</a:t>
            </a:r>
            <a:endParaRPr lang="ko-KR" altLang="en-US" sz="5400" dirty="0" smtClean="0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42976" y="5143512"/>
            <a:ext cx="6786609" cy="1285884"/>
          </a:xfrm>
        </p:spPr>
        <p:txBody>
          <a:bodyPr/>
          <a:lstStyle/>
          <a:p>
            <a:pPr eaLnBrk="1" hangingPunct="1"/>
            <a:r>
              <a:rPr lang="en-US" altLang="ko-KR" sz="2000" dirty="0" smtClean="0"/>
              <a:t>Kook, </a:t>
            </a:r>
            <a:r>
              <a:rPr lang="en-US" altLang="ko-KR" sz="2000" dirty="0" err="1" smtClean="0"/>
              <a:t>Joongjin</a:t>
            </a:r>
            <a:r>
              <a:rPr lang="en-US" altLang="ko-KR" sz="2000" dirty="0" smtClean="0"/>
              <a:t> </a:t>
            </a:r>
            <a:r>
              <a:rPr lang="en-US" altLang="ko-KR" sz="2000" b="0" dirty="0" smtClean="0"/>
              <a:t>(tipsiness@gmail.com)</a:t>
            </a:r>
          </a:p>
          <a:p>
            <a:pPr eaLnBrk="1" hangingPunct="1"/>
            <a:r>
              <a:rPr lang="en-US" altLang="ko-KR" sz="2000" b="0" dirty="0" smtClean="0"/>
              <a:t>http://cafe.naver.com/linuxdevdrv</a:t>
            </a:r>
          </a:p>
          <a:p>
            <a:pPr eaLnBrk="1" hangingPunct="1"/>
            <a:r>
              <a:rPr lang="en-US" altLang="ko-KR" sz="2000" i="1" dirty="0" err="1" smtClean="0"/>
              <a:t>Freelec</a:t>
            </a:r>
            <a:endParaRPr lang="en-US" altLang="ko-KR" sz="2000" i="1" dirty="0" smtClean="0"/>
          </a:p>
          <a:p>
            <a:pPr eaLnBrk="1" hangingPunct="1"/>
            <a:r>
              <a:rPr lang="en-US" altLang="ko-KR" sz="1600" i="1" dirty="0" smtClean="0"/>
              <a:t>2010.11. 21</a:t>
            </a:r>
            <a:endParaRPr lang="ko-KR" altLang="en-US" sz="1600" i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714480" y="3714752"/>
            <a:ext cx="5862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동녘M" pitchFamily="18" charset="-127"/>
                <a:ea typeface="HY동녘M" pitchFamily="18" charset="-127"/>
              </a:rPr>
              <a:t>Chapter 9. </a:t>
            </a:r>
            <a:r>
              <a:rPr lang="ko-KR" altLang="en-US" sz="2400" dirty="0" smtClean="0">
                <a:latin typeface="HY동녘M" pitchFamily="18" charset="-127"/>
                <a:ea typeface="HY동녘M" pitchFamily="18" charset="-127"/>
              </a:rPr>
              <a:t>그래픽과 </a:t>
            </a:r>
            <a:r>
              <a:rPr lang="ko-KR" altLang="en-US" sz="2400" dirty="0" smtClean="0">
                <a:latin typeface="HY동녘M" pitchFamily="18" charset="-127"/>
                <a:ea typeface="HY동녘M" pitchFamily="18" charset="-127"/>
              </a:rPr>
              <a:t>애니메이션 </a:t>
            </a:r>
            <a:r>
              <a:rPr lang="en-US" altLang="ko-KR" sz="2400" dirty="0" smtClean="0">
                <a:latin typeface="HY동녘M" pitchFamily="18" charset="-127"/>
                <a:ea typeface="HY동녘M" pitchFamily="18" charset="-127"/>
              </a:rPr>
              <a:t>– part1</a:t>
            </a:r>
            <a:endParaRPr lang="ko-KR" altLang="en-US" sz="2400" dirty="0">
              <a:latin typeface="HY동녘M" pitchFamily="18" charset="-127"/>
              <a:ea typeface="HY동녘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XMLAnimate</a:t>
            </a:r>
            <a:r>
              <a:rPr lang="en-US" altLang="ko-KR" dirty="0" smtClean="0"/>
              <a:t> (1)</a:t>
            </a:r>
          </a:p>
          <a:p>
            <a:pPr lvl="1"/>
            <a:r>
              <a:rPr lang="en-US" altLang="ko-KR" dirty="0" smtClean="0"/>
              <a:t>simple_animation.xml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pic>
        <p:nvPicPr>
          <p:cNvPr id="15362" name="Picture 2" descr="H:\Unlocking_Android_Lecture\Chapter9\Snap15.tif"/>
          <p:cNvPicPr>
            <a:picLocks noChangeAspect="1" noChangeArrowheads="1"/>
          </p:cNvPicPr>
          <p:nvPr/>
        </p:nvPicPr>
        <p:blipFill>
          <a:blip r:embed="rId2"/>
          <a:srcRect t="1111"/>
          <a:stretch>
            <a:fillRect/>
          </a:stretch>
        </p:blipFill>
        <p:spPr bwMode="auto">
          <a:xfrm>
            <a:off x="1500166" y="2522220"/>
            <a:ext cx="6067425" cy="194976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XMLAnimate</a:t>
            </a:r>
            <a:r>
              <a:rPr lang="en-US" altLang="ko-KR" dirty="0" smtClean="0"/>
              <a:t> (2)</a:t>
            </a:r>
          </a:p>
          <a:p>
            <a:pPr lvl="1"/>
            <a:r>
              <a:rPr lang="en-US" altLang="ko-KR" dirty="0" smtClean="0"/>
              <a:t>main.xml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  <p:pic>
        <p:nvPicPr>
          <p:cNvPr id="16386" name="Picture 2" descr="H:\Unlocking_Android_Lecture\Chapter9\Snap16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2428868"/>
            <a:ext cx="5895975" cy="28384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XMLAnimate</a:t>
            </a:r>
            <a:r>
              <a:rPr lang="en-US" altLang="ko-KR" dirty="0" smtClean="0"/>
              <a:t> (3)</a:t>
            </a:r>
          </a:p>
          <a:p>
            <a:pPr lvl="1"/>
            <a:r>
              <a:rPr lang="en-US" altLang="ko-KR" dirty="0" smtClean="0"/>
              <a:t>XMLAnimation.java (1)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  <p:pic>
        <p:nvPicPr>
          <p:cNvPr id="17410" name="Picture 2" descr="H:\Unlocking_Android_Lecture\Chapter9\Snap17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2214554"/>
            <a:ext cx="6105525" cy="43624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XMLAnimate</a:t>
            </a:r>
            <a:r>
              <a:rPr lang="en-US" altLang="ko-KR" dirty="0" smtClean="0"/>
              <a:t> (4)</a:t>
            </a:r>
          </a:p>
          <a:p>
            <a:pPr lvl="1"/>
            <a:r>
              <a:rPr lang="en-US" altLang="ko-KR" dirty="0" smtClean="0"/>
              <a:t>XMLAnimation.java (2)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  <p:pic>
        <p:nvPicPr>
          <p:cNvPr id="18434" name="Picture 2" descr="H:\Unlocking_Android_Lecture\Chapter9\Snap18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357430"/>
            <a:ext cx="6667500" cy="3305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XMLAnimate</a:t>
            </a:r>
            <a:r>
              <a:rPr lang="en-US" altLang="ko-KR" dirty="0" smtClean="0"/>
              <a:t> (5)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  <p:pic>
        <p:nvPicPr>
          <p:cNvPr id="19458" name="Picture 2" descr="H:\Unlocking_Android_Lecture\Chapter9\Snap19.tif"/>
          <p:cNvPicPr>
            <a:picLocks noChangeAspect="1" noChangeArrowheads="1"/>
          </p:cNvPicPr>
          <p:nvPr/>
        </p:nvPicPr>
        <p:blipFill>
          <a:blip r:embed="rId2"/>
          <a:srcRect r="52591"/>
          <a:stretch>
            <a:fillRect/>
          </a:stretch>
        </p:blipFill>
        <p:spPr bwMode="auto">
          <a:xfrm>
            <a:off x="1000100" y="2143116"/>
            <a:ext cx="2809380" cy="4000528"/>
          </a:xfrm>
          <a:prstGeom prst="rect">
            <a:avLst/>
          </a:prstGeom>
          <a:noFill/>
        </p:spPr>
      </p:pic>
      <p:pic>
        <p:nvPicPr>
          <p:cNvPr id="19459" name="Picture 3" descr="H:\Unlocking_Android_Lecture\Chapter9\Snap20.tif"/>
          <p:cNvPicPr>
            <a:picLocks noChangeAspect="1" noChangeArrowheads="1"/>
          </p:cNvPicPr>
          <p:nvPr/>
        </p:nvPicPr>
        <p:blipFill>
          <a:blip r:embed="rId3"/>
          <a:srcRect r="52571"/>
          <a:stretch>
            <a:fillRect/>
          </a:stretch>
        </p:blipFill>
        <p:spPr bwMode="auto">
          <a:xfrm>
            <a:off x="4929191" y="2143116"/>
            <a:ext cx="2786082" cy="39656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프로그램으로 만드는 애니메이션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BounceActivity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  <p:pic>
        <p:nvPicPr>
          <p:cNvPr id="20482" name="Picture 2" descr="H:\Unlocking_Android_Lecture\Chapter9\Snap2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1857364"/>
            <a:ext cx="6696075" cy="4705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BounceActivity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  <p:pic>
        <p:nvPicPr>
          <p:cNvPr id="21506" name="Picture 2" descr="H:\Unlocking_Android_Lecture\Chapter9\Snap2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928802"/>
            <a:ext cx="6267450" cy="2962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BounceView.java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  <p:pic>
        <p:nvPicPr>
          <p:cNvPr id="22530" name="Picture 2" descr="H:\Unlocking_Android_Lecture\Chapter9\Snap2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000240"/>
            <a:ext cx="7038975" cy="2667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BounceView.java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  <p:pic>
        <p:nvPicPr>
          <p:cNvPr id="23554" name="Picture 2" descr="H:\Unlocking_Android_Lecture\Chapter9\Snap24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1785926"/>
            <a:ext cx="5945821" cy="492922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BounceBall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  <p:pic>
        <p:nvPicPr>
          <p:cNvPr id="24578" name="Picture 2" descr="H:\Unlocking_Android_Lecture\Chapter9\Snap25.tif"/>
          <p:cNvPicPr>
            <a:picLocks noChangeAspect="1" noChangeArrowheads="1"/>
          </p:cNvPicPr>
          <p:nvPr/>
        </p:nvPicPr>
        <p:blipFill>
          <a:blip r:embed="rId2"/>
          <a:srcRect l="2575" t="3370" r="55099" b="3932"/>
          <a:stretch>
            <a:fillRect/>
          </a:stretch>
        </p:blipFill>
        <p:spPr bwMode="auto">
          <a:xfrm>
            <a:off x="508884" y="2071678"/>
            <a:ext cx="2705794" cy="4000528"/>
          </a:xfrm>
          <a:prstGeom prst="rect">
            <a:avLst/>
          </a:prstGeom>
          <a:noFill/>
        </p:spPr>
      </p:pic>
      <p:pic>
        <p:nvPicPr>
          <p:cNvPr id="24579" name="Picture 3" descr="H:\Unlocking_Android_Lecture\Chapter9\Snap26.tif"/>
          <p:cNvPicPr>
            <a:picLocks noChangeAspect="1" noChangeArrowheads="1"/>
          </p:cNvPicPr>
          <p:nvPr/>
        </p:nvPicPr>
        <p:blipFill>
          <a:blip r:embed="rId3"/>
          <a:srcRect l="2672" t="3995" r="55154" b="3851"/>
          <a:stretch>
            <a:fillRect/>
          </a:stretch>
        </p:blipFill>
        <p:spPr bwMode="auto">
          <a:xfrm>
            <a:off x="3286116" y="2071678"/>
            <a:ext cx="2741684" cy="4044328"/>
          </a:xfrm>
          <a:prstGeom prst="rect">
            <a:avLst/>
          </a:prstGeom>
          <a:noFill/>
        </p:spPr>
      </p:pic>
      <p:pic>
        <p:nvPicPr>
          <p:cNvPr id="24580" name="Picture 4" descr="H:\Unlocking_Android_Lecture\Chapter9\Snap27.tif"/>
          <p:cNvPicPr>
            <a:picLocks noChangeAspect="1" noChangeArrowheads="1"/>
          </p:cNvPicPr>
          <p:nvPr/>
        </p:nvPicPr>
        <p:blipFill>
          <a:blip r:embed="rId4"/>
          <a:srcRect l="2777" t="3708" r="55251" b="4007"/>
          <a:stretch>
            <a:fillRect/>
          </a:stretch>
        </p:blipFill>
        <p:spPr bwMode="auto">
          <a:xfrm>
            <a:off x="6072198" y="2071678"/>
            <a:ext cx="2729149" cy="405097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 </a:t>
            </a:r>
            <a:r>
              <a:rPr lang="en-US" altLang="ko-KR" dirty="0" smtClean="0"/>
              <a:t>9 </a:t>
            </a:r>
            <a:r>
              <a:rPr lang="ko-KR" altLang="en-US" dirty="0" smtClean="0"/>
              <a:t>장  그래픽과 애니메이션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9-1 </a:t>
            </a:r>
            <a:r>
              <a:rPr lang="ko-KR" altLang="en-US" dirty="0" err="1" smtClean="0"/>
              <a:t>안드로이드에서</a:t>
            </a:r>
            <a:r>
              <a:rPr lang="ko-KR" altLang="en-US" dirty="0" smtClean="0"/>
              <a:t> 그래픽 기능 사용하기</a:t>
            </a:r>
            <a:endParaRPr lang="en-US" altLang="ko-KR" dirty="0" smtClean="0"/>
          </a:p>
          <a:p>
            <a:r>
              <a:rPr lang="en-US" altLang="ko-KR" dirty="0" smtClean="0"/>
              <a:t>9-2 </a:t>
            </a:r>
            <a:r>
              <a:rPr lang="ko-KR" altLang="en-US" dirty="0" smtClean="0"/>
              <a:t>애니메이션</a:t>
            </a:r>
            <a:endParaRPr lang="en-US" altLang="ko-KR" dirty="0" smtClean="0"/>
          </a:p>
          <a:p>
            <a:r>
              <a:rPr lang="en-US" altLang="ko-KR" dirty="0" smtClean="0"/>
              <a:t>9-3 </a:t>
            </a:r>
            <a:r>
              <a:rPr lang="ko-KR" altLang="en-US" dirty="0" smtClean="0"/>
              <a:t>요약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그래픽 기능 사용하기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graphics </a:t>
            </a:r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android.graphics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픽셀</a:t>
            </a:r>
            <a:r>
              <a:rPr lang="en-US" altLang="ko-KR" dirty="0" smtClean="0"/>
              <a:t>(pixel)</a:t>
            </a:r>
            <a:r>
              <a:rPr lang="ko-KR" altLang="en-US" dirty="0" smtClean="0"/>
              <a:t>을 다루는 비트맵</a:t>
            </a:r>
            <a:r>
              <a:rPr lang="en-US" altLang="ko-KR" dirty="0" smtClean="0"/>
              <a:t>(bitmap) </a:t>
            </a:r>
            <a:r>
              <a:rPr lang="ko-KR" altLang="en-US" dirty="0" smtClean="0"/>
              <a:t>지원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그림을 그려 넣기 위한 캔버스</a:t>
            </a:r>
            <a:r>
              <a:rPr lang="en-US" altLang="ko-KR" dirty="0" smtClean="0"/>
              <a:t>(Canvas) </a:t>
            </a:r>
            <a:r>
              <a:rPr lang="ko-KR" altLang="en-US" dirty="0" smtClean="0"/>
              <a:t>지원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도형과 텍스트를 다루는 데 필요한 데이터 타입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색상이나 스타일을 설정할 수 있는 페인트</a:t>
            </a:r>
            <a:r>
              <a:rPr lang="en-US" altLang="ko-KR" dirty="0" smtClean="0"/>
              <a:t>(Paint) </a:t>
            </a:r>
            <a:r>
              <a:rPr lang="ko-KR" altLang="en-US" dirty="0" smtClean="0"/>
              <a:t>지원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9.1 </a:t>
            </a:r>
            <a:r>
              <a:rPr lang="en-US" altLang="ko-KR" dirty="0" err="1" smtClean="0"/>
              <a:t>SimpleShape</a:t>
            </a:r>
            <a:r>
              <a:rPr lang="en-US" altLang="ko-KR" dirty="0" smtClean="0"/>
              <a:t> (1)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pic>
        <p:nvPicPr>
          <p:cNvPr id="4098" name="Picture 2" descr="H:\Unlocking_Android_Lecture\Chapter9\Snap4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000240"/>
            <a:ext cx="6560390" cy="164307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9.1 </a:t>
            </a:r>
            <a:r>
              <a:rPr lang="en-US" altLang="ko-KR" dirty="0" err="1" smtClean="0"/>
              <a:t>SimpleShape</a:t>
            </a:r>
            <a:r>
              <a:rPr lang="en-US" altLang="ko-KR" dirty="0" smtClean="0"/>
              <a:t> (2)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pic>
        <p:nvPicPr>
          <p:cNvPr id="2050" name="Picture 2" descr="H:\Unlocking_Android_Lecture\Chapter9\Snap1.tif"/>
          <p:cNvPicPr>
            <a:picLocks noChangeAspect="1" noChangeArrowheads="1"/>
          </p:cNvPicPr>
          <p:nvPr/>
        </p:nvPicPr>
        <p:blipFill>
          <a:blip r:embed="rId2"/>
          <a:srcRect r="442" b="41709"/>
          <a:stretch>
            <a:fillRect/>
          </a:stretch>
        </p:blipFill>
        <p:spPr bwMode="auto">
          <a:xfrm>
            <a:off x="1285852" y="2143116"/>
            <a:ext cx="6715172" cy="335758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9.1 </a:t>
            </a:r>
            <a:r>
              <a:rPr lang="en-US" altLang="ko-KR" dirty="0" err="1" smtClean="0"/>
              <a:t>SimpleShape</a:t>
            </a:r>
            <a:r>
              <a:rPr lang="en-US" altLang="ko-KR" dirty="0" smtClean="0"/>
              <a:t> (3)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pic>
        <p:nvPicPr>
          <p:cNvPr id="5" name="Picture 2" descr="H:\Unlocking_Android_Lecture\Chapter9\Snap1.tif"/>
          <p:cNvPicPr>
            <a:picLocks noChangeAspect="1" noChangeArrowheads="1"/>
          </p:cNvPicPr>
          <p:nvPr/>
        </p:nvPicPr>
        <p:blipFill>
          <a:blip r:embed="rId2"/>
          <a:srcRect t="56995" r="442"/>
          <a:stretch>
            <a:fillRect/>
          </a:stretch>
        </p:blipFill>
        <p:spPr bwMode="auto">
          <a:xfrm>
            <a:off x="1357290" y="2271743"/>
            <a:ext cx="6429420" cy="237170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9.1 </a:t>
            </a:r>
            <a:r>
              <a:rPr lang="en-US" altLang="ko-KR" dirty="0" err="1" smtClean="0"/>
              <a:t>SimpleShape</a:t>
            </a:r>
            <a:r>
              <a:rPr lang="en-US" altLang="ko-KR" dirty="0" smtClean="0"/>
              <a:t> (4)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pic>
        <p:nvPicPr>
          <p:cNvPr id="3075" name="Picture 3" descr="H:\Unlocking_Android_Lecture\Chapter9\Snap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2071678"/>
            <a:ext cx="6357982" cy="429224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XML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이용한 그리기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XMLDraw</a:t>
            </a:r>
            <a:r>
              <a:rPr lang="en-US" altLang="ko-KR" dirty="0" smtClean="0"/>
              <a:t> (1)</a:t>
            </a:r>
          </a:p>
          <a:p>
            <a:pPr lvl="1"/>
            <a:r>
              <a:rPr lang="en-US" altLang="ko-KR" dirty="0" smtClean="0"/>
              <a:t>res/</a:t>
            </a:r>
            <a:r>
              <a:rPr lang="en-US" altLang="ko-KR" dirty="0" err="1" smtClean="0"/>
              <a:t>drawable-hdpi</a:t>
            </a:r>
            <a:r>
              <a:rPr lang="en-US" altLang="ko-KR" dirty="0" smtClean="0"/>
              <a:t>/simplerectangle.xml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pic>
        <p:nvPicPr>
          <p:cNvPr id="5122" name="Picture 2" descr="H:\Unlocking_Android_Lecture\Chapter9\Snap5.tif"/>
          <p:cNvPicPr>
            <a:picLocks noChangeAspect="1" noChangeArrowheads="1"/>
          </p:cNvPicPr>
          <p:nvPr/>
        </p:nvPicPr>
        <p:blipFill>
          <a:blip r:embed="rId2"/>
          <a:srcRect l="206" t="2632"/>
          <a:stretch>
            <a:fillRect/>
          </a:stretch>
        </p:blipFill>
        <p:spPr bwMode="auto">
          <a:xfrm>
            <a:off x="928663" y="2536275"/>
            <a:ext cx="7072362" cy="10356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강의용">
  <a:themeElements>
    <a:clrScheme name="강의용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강의용">
      <a:majorFont>
        <a:latin typeface="HY견고딕"/>
        <a:ea typeface="HY견고딕"/>
        <a:cs typeface=""/>
      </a:majorFont>
      <a:minorFont>
        <a:latin typeface="Verdana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7EFF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71755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006666"/>
          </a:buClr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7EFF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71755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006666"/>
          </a:buClr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굴림" pitchFamily="50" charset="-127"/>
          </a:defRPr>
        </a:defPPr>
      </a:lstStyle>
    </a:lnDef>
  </a:objectDefaults>
  <a:extraClrSchemeLst>
    <a:extraClrScheme>
      <a:clrScheme name="강의용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강의용</Template>
  <TotalTime>72072</TotalTime>
  <Words>249</Words>
  <Application>Microsoft Office PowerPoint</Application>
  <PresentationFormat>화면 슬라이드 쇼(4:3)</PresentationFormat>
  <Paragraphs>91</Paragraphs>
  <Slides>29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0" baseType="lpstr">
      <vt:lpstr>강의용</vt:lpstr>
      <vt:lpstr>슬라이드 1</vt:lpstr>
      <vt:lpstr>언로킹 안드로이드 Unlocking Android</vt:lpstr>
      <vt:lpstr>제 9 장  그래픽과 애니메이션</vt:lpstr>
      <vt:lpstr>그래픽 기능 사용하기</vt:lpstr>
      <vt:lpstr>슬라이드 5</vt:lpstr>
      <vt:lpstr>슬라이드 6</vt:lpstr>
      <vt:lpstr>슬라이드 7</vt:lpstr>
      <vt:lpstr>슬라이드 8</vt:lpstr>
      <vt:lpstr>XML을 이용한 그리기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애니메이션</vt:lpstr>
      <vt:lpstr>슬라이드 20</vt:lpstr>
      <vt:lpstr>슬라이드 21</vt:lpstr>
      <vt:lpstr>슬라이드 22</vt:lpstr>
      <vt:lpstr>슬라이드 23</vt:lpstr>
      <vt:lpstr>슬라이드 24</vt:lpstr>
      <vt:lpstr>프로그램으로 만드는 애니메이션</vt:lpstr>
      <vt:lpstr>슬라이드 26</vt:lpstr>
      <vt:lpstr>슬라이드 27</vt:lpstr>
      <vt:lpstr>슬라이드 28</vt:lpstr>
      <vt:lpstr>슬라이드 29</vt:lpstr>
    </vt:vector>
  </TitlesOfParts>
  <Company>MDS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임베디드네트워크프로그래밍</dc:title>
  <dc:creator>youngdeok</dc:creator>
  <cp:lastModifiedBy>tipsiness</cp:lastModifiedBy>
  <cp:revision>2736</cp:revision>
  <dcterms:created xsi:type="dcterms:W3CDTF">2007-01-10T02:18:44Z</dcterms:created>
  <dcterms:modified xsi:type="dcterms:W3CDTF">2010-11-22T18:04:50Z</dcterms:modified>
</cp:coreProperties>
</file>